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71" r:id="rId3"/>
    <p:sldId id="282" r:id="rId4"/>
    <p:sldId id="272" r:id="rId5"/>
    <p:sldId id="283" r:id="rId6"/>
    <p:sldId id="284" r:id="rId7"/>
    <p:sldId id="285" r:id="rId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Sekcja domyślna" id="{263641C4-3A55-436C-98CB-2D7B17B68B55}">
          <p14:sldIdLst>
            <p14:sldId id="256"/>
            <p14:sldId id="257"/>
            <p14:sldId id="258"/>
            <p14:sldId id="261"/>
            <p14:sldId id="263"/>
            <p14:sldId id="262"/>
            <p14:sldId id="259"/>
            <p14:sldId id="260"/>
            <p14:sldId id="264"/>
            <p14:sldId id="265"/>
          </p14:sldIdLst>
        </p14:section>
        <p14:section name="Sekcja bez tytułu" id="{1E0FB385-EACF-4695-B149-DA9EFCDC5364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78" y="-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A50EA-05BF-4364-B614-7210D1186E1B}" type="datetimeFigureOut">
              <a:rPr lang="pl-PL" smtClean="0"/>
              <a:pPr/>
              <a:t>2018-12-23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65B63-23B5-42B7-BD8D-C6589F8D484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995878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362347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3623473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3623473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3623473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3623473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65B63-23B5-42B7-BD8D-C6589F8D4840}" type="slidenum">
              <a:rPr lang="pl-PL" smtClean="0"/>
              <a:pPr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362347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10583-F65F-445F-B9AB-5EA2C482DAE3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638291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85E7-AB9E-4672-AF86-00EEA1FF00C4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737262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ADA7-6A76-441C-BB86-07B3155A04BC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801801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FD251-CC29-4E00-A8CA-EC4E6D0EEC81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420821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4E96-CE54-4C1F-82CF-7FE8D18F13E6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98246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B770F-3EB2-4269-B9F1-D07572D90072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734965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3596-4C0A-4309-AD47-FBFED13B1F1F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159340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1965-FF4D-4F17-A414-6FDF806E8CA9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591745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1D1D-0B71-43B0-90FA-CFD2CFBD708A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712183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74D4-08A8-4CC1-A0DA-A4438ABF6DDF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884878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31BB3-DC04-46DA-BD33-E1C163A6F9A3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47113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328C7-48B8-4023-B4A8-F0D502C76B41}" type="datetime1">
              <a:rPr lang="pl-PL" smtClean="0"/>
              <a:pPr/>
              <a:t>2018-12-23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6AB9B-29CC-41B5-BC0A-919D45734DF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278049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68119" y="63111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3600" b="1" dirty="0" smtClean="0">
                <a:latin typeface="Arial Black" pitchFamily="34" charset="0"/>
              </a:rPr>
              <a:t>Wspomaganie </a:t>
            </a:r>
            <a:r>
              <a:rPr lang="pl-PL" sz="3600" b="1" dirty="0" smtClean="0">
                <a:latin typeface="Arial Black" pitchFamily="34" charset="0"/>
              </a:rPr>
              <a:t>szkół w rozwoju kompetencji matematyczno – przyrodniczych uczniów – </a:t>
            </a:r>
            <a:r>
              <a:rPr lang="pl-PL" sz="3600" dirty="0" smtClean="0">
                <a:latin typeface="Arial Black" pitchFamily="34" charset="0"/>
              </a:rPr>
              <a:t/>
            </a:r>
            <a:br>
              <a:rPr lang="pl-PL" sz="3600" dirty="0" smtClean="0">
                <a:latin typeface="Arial Black" pitchFamily="34" charset="0"/>
              </a:rPr>
            </a:br>
            <a:r>
              <a:rPr lang="pl-PL" sz="3600" b="1" dirty="0" smtClean="0">
                <a:latin typeface="Arial Black" pitchFamily="34" charset="0"/>
              </a:rPr>
              <a:t>III etap edukacyjny </a:t>
            </a:r>
            <a:endParaRPr lang="pl-PL" sz="3600" dirty="0">
              <a:latin typeface="Arial Black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097304"/>
          </a:xfrm>
        </p:spPr>
        <p:txBody>
          <a:bodyPr>
            <a:normAutofit/>
          </a:bodyPr>
          <a:lstStyle/>
          <a:p>
            <a:r>
              <a:rPr lang="pl-PL" b="1" u="sng" dirty="0" smtClean="0"/>
              <a:t>Moduł VII</a:t>
            </a:r>
            <a:r>
              <a:rPr lang="pl-PL" b="1" dirty="0" smtClean="0"/>
              <a:t> </a:t>
            </a:r>
            <a:endParaRPr lang="pl-PL" dirty="0" smtClean="0"/>
          </a:p>
          <a:p>
            <a:r>
              <a:rPr lang="pl-PL" b="1" cap="all" dirty="0" smtClean="0"/>
              <a:t>Środki dydaktyczne służące rozwijanie kompetencji matematyczno-przyrodniczych na III etapie edukacyjnym</a:t>
            </a:r>
            <a:endParaRPr lang="pl-PL" dirty="0" smtClean="0"/>
          </a:p>
          <a:p>
            <a:r>
              <a:rPr lang="pl-PL" b="1" dirty="0" smtClean="0"/>
              <a:t>VII.1. 	Środki dydaktyczne służące rozwijanie kompetencji matematyczno-przyrodniczych na III etapie edukacyjnym</a:t>
            </a:r>
            <a:endParaRPr lang="pl-P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838200" y="1"/>
            <a:ext cx="10481441" cy="11140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15448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88304" y="1052186"/>
            <a:ext cx="10649607" cy="3858016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Pomocą w zrozumieniu miejsca i znaczenia technologii w szkole może być model SAMR opracowany przez dr </a:t>
            </a:r>
            <a:r>
              <a:rPr lang="pl-PL" dirty="0" err="1" smtClean="0">
                <a:latin typeface="Arial" pitchFamily="34" charset="0"/>
                <a:cs typeface="Arial" pitchFamily="34" charset="0"/>
              </a:rPr>
              <a:t>Rubena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dirty="0" err="1" smtClean="0">
                <a:latin typeface="Arial" pitchFamily="34" charset="0"/>
                <a:cs typeface="Arial" pitchFamily="34" charset="0"/>
              </a:rPr>
              <a:t>Puentedurę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. W tym modelu zdefiniował on kilka poziomów integracji technologii w procesie edukacji, co pozwala lepiej zrozumieć, w jaki sposób posługujemy się nowoczesnymi narzędziami, a także jak byłoby lepiej, abyśmy się nimi posługiwali.</a:t>
            </a:r>
          </a:p>
          <a:p>
            <a:pPr marL="0" lvl="0" indent="0">
              <a:lnSpc>
                <a:spcPct val="150000"/>
              </a:lnSpc>
              <a:spcBef>
                <a:spcPts val="600"/>
              </a:spcBef>
              <a:buNone/>
            </a:pPr>
            <a:endParaRPr lang="pl-PL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06713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9" name="Prostokąt 8"/>
          <p:cNvSpPr/>
          <p:nvPr/>
        </p:nvSpPr>
        <p:spPr>
          <a:xfrm>
            <a:off x="626301" y="1114817"/>
            <a:ext cx="10709754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800" dirty="0" smtClean="0"/>
              <a:t>SAMR to skrót od pierwszych liter czterech wyrazów w języku angielskim: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l-PL" sz="2800" dirty="0" err="1" smtClean="0"/>
              <a:t>Substitution</a:t>
            </a:r>
            <a:r>
              <a:rPr lang="pl-PL" sz="2800" dirty="0" smtClean="0"/>
              <a:t> (podstawienie)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l-PL" sz="2800" dirty="0" err="1" smtClean="0"/>
              <a:t>Augmentation</a:t>
            </a:r>
            <a:r>
              <a:rPr lang="pl-PL" sz="2800" dirty="0" smtClean="0"/>
              <a:t> (powiększenie, rozszerzenie)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/>
              <a:t>Modification (</a:t>
            </a:r>
            <a:r>
              <a:rPr lang="en-US" sz="2800" dirty="0" err="1" smtClean="0"/>
              <a:t>modyfikowanie</a:t>
            </a:r>
            <a:r>
              <a:rPr lang="en-US" sz="2800" dirty="0" smtClean="0"/>
              <a:t>)</a:t>
            </a:r>
            <a:endParaRPr lang="pl-PL" sz="28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/>
              <a:t>Redefinition (</a:t>
            </a:r>
            <a:r>
              <a:rPr lang="en-US" sz="2800" dirty="0" err="1" smtClean="0"/>
              <a:t>redefinicja</a:t>
            </a:r>
            <a:r>
              <a:rPr lang="en-US" sz="2800" dirty="0" smtClean="0"/>
              <a:t>)</a:t>
            </a:r>
            <a:endParaRPr lang="pl-PL" sz="2800" dirty="0" smtClean="0"/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pl-PL" sz="2800" dirty="0" smtClean="0"/>
              <a:t/>
            </a:r>
            <a:br>
              <a:rPr lang="pl-PL" sz="2800" dirty="0" smtClean="0"/>
            </a:br>
            <a:endParaRPr lang="pl-PL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6713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901873" y="1183750"/>
            <a:ext cx="10634597" cy="31423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pl-PL" sz="2800" dirty="0" err="1" smtClean="0"/>
              <a:t>Substitution</a:t>
            </a:r>
            <a:r>
              <a:rPr lang="pl-PL" sz="2800" dirty="0" smtClean="0"/>
              <a:t> / Podstawienie: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pl-PL" sz="2800" dirty="0" smtClean="0"/>
              <a:t> urządzenia komputerowe są wykorzystywane do wykonywania tych samych zadań, które były wykonywane także zanim komputery się pojawiły: drukowanie wykładów i zadań; używanie tablicy interaktywnej głównie do pisania.</a:t>
            </a:r>
            <a:endParaRPr lang="pl-PL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6713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9" name="Prostokąt 8"/>
          <p:cNvSpPr/>
          <p:nvPr/>
        </p:nvSpPr>
        <p:spPr>
          <a:xfrm>
            <a:off x="713983" y="1039660"/>
            <a:ext cx="1092269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dirty="0" err="1" smtClean="0"/>
              <a:t>Augmentation</a:t>
            </a:r>
            <a:r>
              <a:rPr lang="pl-PL" sz="2800" dirty="0" smtClean="0"/>
              <a:t> / Rozszerzenie:</a:t>
            </a:r>
          </a:p>
          <a:p>
            <a:r>
              <a:rPr lang="pl-PL" sz="2800" dirty="0" smtClean="0"/>
              <a:t> na tym poziomie technologia komputerowa wykorzystana jest jako skuteczne narzędzie. Przykład: uczniowie zamiast pisać kartkówkę długopisem na papierze, rozwiązują testy </a:t>
            </a:r>
            <a:r>
              <a:rPr lang="pl-PL" sz="2800" dirty="0" err="1" smtClean="0"/>
              <a:t>on-line</a:t>
            </a:r>
            <a:r>
              <a:rPr lang="pl-PL" sz="2800" dirty="0" smtClean="0"/>
              <a:t>. W tym wypadku odnosimy pewną korzyść (np. oszczędzamy papier i czas nauczyciela), a ponadto wynik testu jest znany niemal natychmiast (czyli może być szybsza informacja zwrotna). Komputer, poprzez programy narzędziowe, pozwala modelować pewne procesy.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xmlns="" val="2206713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9" name="Prostokąt 8"/>
          <p:cNvSpPr/>
          <p:nvPr/>
        </p:nvSpPr>
        <p:spPr>
          <a:xfrm>
            <a:off x="713983" y="1127342"/>
            <a:ext cx="10922695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dirty="0" err="1" smtClean="0"/>
              <a:t>Modification</a:t>
            </a:r>
            <a:r>
              <a:rPr lang="pl-PL" sz="2800" dirty="0" smtClean="0"/>
              <a:t> / Modyfikowanie: </a:t>
            </a:r>
          </a:p>
          <a:p>
            <a:r>
              <a:rPr lang="pl-PL" sz="2800" dirty="0" smtClean="0"/>
              <a:t>to pierwszy poziom, w którym technologia pozwala rozwiązać stawiane przed uczniami zadania. Przykład: zadaniem uczniów jest przygotować wypowiedź na zadany temat, a następnie nagrać ją kamerą, zmontować, dodać efekty dźwiękowe . Tu technologia staje się niezbędna, aby zadanie mogło być wykonane. Nauczyciel ma możliwość dawania szybkiej informacji zwrotnej, ale także konfigurowania i różnicowania zadań stojących przed uczniami (może np. dać zadanie grupowe, co będzie rozwijało współpracę w zespole i planowanie). Zaangażowany uczeń jest bardziej skłonny zadawać pytania i uczestniczyć w lekcji – jest bardziej zmotywowany, aby wykonać zadanie.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xmlns="" val="2206713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22282" y="-88012"/>
            <a:ext cx="10481441" cy="1114096"/>
          </a:xfrm>
        </p:spPr>
        <p:txBody>
          <a:bodyPr>
            <a:normAutofit/>
          </a:bodyPr>
          <a:lstStyle/>
          <a:p>
            <a:pPr algn="ctr"/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000" dirty="0"/>
              <a:t/>
            </a:r>
            <a:br>
              <a:rPr lang="pl-PL" sz="1000" dirty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sz="1200" i="1" dirty="0" smtClean="0"/>
              <a:t>DOSKONALENIE TRENERÓW WSPOMAGANIA OŚWIATY  </a:t>
            </a:r>
            <a:r>
              <a:rPr lang="pl-PL" sz="1200" dirty="0" smtClean="0"/>
              <a:t>POWR.02.10.00-00-7015/17</a:t>
            </a:r>
            <a:endParaRPr lang="pl-PL" sz="12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9" name="Prostokąt 8"/>
          <p:cNvSpPr/>
          <p:nvPr/>
        </p:nvSpPr>
        <p:spPr>
          <a:xfrm>
            <a:off x="713983" y="1127342"/>
            <a:ext cx="10922695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dirty="0" err="1" smtClean="0"/>
              <a:t>Redefinition</a:t>
            </a:r>
            <a:r>
              <a:rPr lang="pl-PL" sz="2800" dirty="0" smtClean="0"/>
              <a:t> / Redefinicja: technologia komputerowa pozwala realizować złożone działania uczniów, które składają się także z zadań, których nie można było realizować wcześniej. </a:t>
            </a:r>
            <a:r>
              <a:rPr lang="pl-PL" sz="2400" dirty="0" smtClean="0"/>
              <a:t>Przykładem może być projekt edukacyjny, w którym zadaniem całej klasy jest przygotowanie filmu dokumentalnego dotyczącego określonego tematu z podstawy programowej. Takie zadanie wymaga określenia różnych zakresów odpowiedzialności, planowania i współpracy w grupie. Zespoły same muszą zdobywać potrzebne dane i informacje, zaś rolą nauczyciela jest głównie pilnowanie harmonogramu i moderowanie procesu. To uczniowie są w centrum zadania, a nie nauczyciel, a tym bardziej nie </a:t>
            </a:r>
            <a:r>
              <a:rPr lang="pl-PL" sz="2400" smtClean="0"/>
              <a:t>technologie. </a:t>
            </a:r>
            <a:r>
              <a:rPr lang="pl-PL" sz="2400" dirty="0" smtClean="0"/>
              <a:t>Niezbędna jest współpraca, a technologia daje dodatkowo możliwość skutecznej komunikacji pomiędzy członkami zespołu. Pytania i dyskusja są inicjowane przez uczniów głęboko zaangażowanych w proces uczenia się – dokonała się jego transformacja.</a:t>
            </a:r>
          </a:p>
          <a:p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xmlns="" val="220671307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</TotalTime>
  <Words>464</Words>
  <Application>Microsoft Office PowerPoint</Application>
  <PresentationFormat>Niestandardowy</PresentationFormat>
  <Paragraphs>31</Paragraphs>
  <Slides>7</Slides>
  <Notes>6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Motyw pakietu Office</vt:lpstr>
      <vt:lpstr>Wspomaganie szkół w rozwoju kompetencji matematyczno – przyrodniczych uczniów –  III etap edukacyjny 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  <vt:lpstr>      DOSKONALENIE TRENERÓW WSPOMAGANIA OŚWIATY  POWR.02.10.00-00-7015/17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Maria Okońska</dc:creator>
  <cp:lastModifiedBy>Domownicy</cp:lastModifiedBy>
  <cp:revision>50</cp:revision>
  <dcterms:created xsi:type="dcterms:W3CDTF">2018-12-02T13:14:09Z</dcterms:created>
  <dcterms:modified xsi:type="dcterms:W3CDTF">2018-12-23T16:15:14Z</dcterms:modified>
</cp:coreProperties>
</file>